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3" r:id="rId6"/>
    <p:sldId id="264" r:id="rId7"/>
    <p:sldId id="259" r:id="rId8"/>
    <p:sldId id="262" r:id="rId9"/>
    <p:sldId id="260" r:id="rId10"/>
    <p:sldId id="261"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DA50A8-89D1-4160-B5CE-500AE85BA6EF}" type="doc">
      <dgm:prSet loTypeId="urn:microsoft.com/office/officeart/2005/8/layout/process1" loCatId="process" qsTypeId="urn:microsoft.com/office/officeart/2005/8/quickstyle/simple1" qsCatId="simple" csTypeId="urn:microsoft.com/office/officeart/2005/8/colors/accent1_2" csCatId="accent1" phldr="1"/>
      <dgm:spPr/>
    </dgm:pt>
    <dgm:pt modelId="{C75B8312-501C-47AF-A201-839B46775111}">
      <dgm:prSet phldrT="[Text]"/>
      <dgm:spPr/>
      <dgm:t>
        <a:bodyPr/>
        <a:lstStyle/>
        <a:p>
          <a:r>
            <a:rPr lang="en-US" dirty="0"/>
            <a:t>Cotton</a:t>
          </a:r>
          <a:endParaRPr lang="en-IN" dirty="0"/>
        </a:p>
      </dgm:t>
    </dgm:pt>
    <dgm:pt modelId="{937F69F6-FAE7-4CE5-AD96-60F65F125EAA}" type="parTrans" cxnId="{6A4666DC-0B58-4CF6-98E4-79A3394F042E}">
      <dgm:prSet/>
      <dgm:spPr/>
      <dgm:t>
        <a:bodyPr/>
        <a:lstStyle/>
        <a:p>
          <a:endParaRPr lang="en-IN"/>
        </a:p>
      </dgm:t>
    </dgm:pt>
    <dgm:pt modelId="{3F7ED351-7D0A-4E2F-9374-63FA5CDA7D19}" type="sibTrans" cxnId="{6A4666DC-0B58-4CF6-98E4-79A3394F042E}">
      <dgm:prSet/>
      <dgm:spPr/>
      <dgm:t>
        <a:bodyPr/>
        <a:lstStyle/>
        <a:p>
          <a:endParaRPr lang="en-IN"/>
        </a:p>
      </dgm:t>
    </dgm:pt>
    <dgm:pt modelId="{870533A0-BB75-4784-9E91-0CF59F4AA4D4}">
      <dgm:prSet phldrT="[Text]"/>
      <dgm:spPr/>
      <dgm:t>
        <a:bodyPr/>
        <a:lstStyle/>
        <a:p>
          <a:r>
            <a:rPr lang="en-US" dirty="0"/>
            <a:t>Cloth</a:t>
          </a:r>
          <a:endParaRPr lang="en-IN" dirty="0"/>
        </a:p>
      </dgm:t>
    </dgm:pt>
    <dgm:pt modelId="{EB7FD525-279B-4313-8F88-018B0CB3CA3B}" type="parTrans" cxnId="{50DC35F2-4BEF-4DD4-9BA6-C3A52D6FFC9E}">
      <dgm:prSet/>
      <dgm:spPr/>
      <dgm:t>
        <a:bodyPr/>
        <a:lstStyle/>
        <a:p>
          <a:endParaRPr lang="en-IN"/>
        </a:p>
      </dgm:t>
    </dgm:pt>
    <dgm:pt modelId="{23D20CBE-B7E0-42FE-9C7A-D481C2698A9E}" type="sibTrans" cxnId="{50DC35F2-4BEF-4DD4-9BA6-C3A52D6FFC9E}">
      <dgm:prSet/>
      <dgm:spPr/>
      <dgm:t>
        <a:bodyPr/>
        <a:lstStyle/>
        <a:p>
          <a:endParaRPr lang="en-IN"/>
        </a:p>
      </dgm:t>
    </dgm:pt>
    <dgm:pt modelId="{A1428CCA-AFDF-4469-9392-6892112A1BC2}">
      <dgm:prSet phldrT="[Text]"/>
      <dgm:spPr/>
      <dgm:t>
        <a:bodyPr/>
        <a:lstStyle/>
        <a:p>
          <a:r>
            <a:rPr lang="en-US" dirty="0"/>
            <a:t>T-Shirts, Jeans</a:t>
          </a:r>
          <a:endParaRPr lang="en-IN" dirty="0"/>
        </a:p>
      </dgm:t>
    </dgm:pt>
    <dgm:pt modelId="{87CEDDEB-D729-4C1A-889E-868A9FF966FA}" type="parTrans" cxnId="{A80AD703-BF3D-40B2-9817-3AC6A8F5F788}">
      <dgm:prSet/>
      <dgm:spPr/>
      <dgm:t>
        <a:bodyPr/>
        <a:lstStyle/>
        <a:p>
          <a:endParaRPr lang="en-IN"/>
        </a:p>
      </dgm:t>
    </dgm:pt>
    <dgm:pt modelId="{1C00B8B1-E31B-4758-8748-05F9DB02BB13}" type="sibTrans" cxnId="{A80AD703-BF3D-40B2-9817-3AC6A8F5F788}">
      <dgm:prSet/>
      <dgm:spPr/>
      <dgm:t>
        <a:bodyPr/>
        <a:lstStyle/>
        <a:p>
          <a:endParaRPr lang="en-IN"/>
        </a:p>
      </dgm:t>
    </dgm:pt>
    <dgm:pt modelId="{5477434E-D817-47A6-846F-CE47755F84D2}" type="pres">
      <dgm:prSet presAssocID="{76DA50A8-89D1-4160-B5CE-500AE85BA6EF}" presName="Name0" presStyleCnt="0">
        <dgm:presLayoutVars>
          <dgm:dir/>
          <dgm:resizeHandles val="exact"/>
        </dgm:presLayoutVars>
      </dgm:prSet>
      <dgm:spPr/>
    </dgm:pt>
    <dgm:pt modelId="{E9C55CCF-9D41-41D4-8538-3FBBA1DC7806}" type="pres">
      <dgm:prSet presAssocID="{C75B8312-501C-47AF-A201-839B46775111}" presName="node" presStyleLbl="node1" presStyleIdx="0" presStyleCnt="3">
        <dgm:presLayoutVars>
          <dgm:bulletEnabled val="1"/>
        </dgm:presLayoutVars>
      </dgm:prSet>
      <dgm:spPr/>
    </dgm:pt>
    <dgm:pt modelId="{019C7569-9A5F-4D46-A613-B8EA1CA5CF29}" type="pres">
      <dgm:prSet presAssocID="{3F7ED351-7D0A-4E2F-9374-63FA5CDA7D19}" presName="sibTrans" presStyleLbl="sibTrans2D1" presStyleIdx="0" presStyleCnt="2"/>
      <dgm:spPr/>
    </dgm:pt>
    <dgm:pt modelId="{E87616B0-5B16-4F8A-84BB-62D04D595934}" type="pres">
      <dgm:prSet presAssocID="{3F7ED351-7D0A-4E2F-9374-63FA5CDA7D19}" presName="connectorText" presStyleLbl="sibTrans2D1" presStyleIdx="0" presStyleCnt="2"/>
      <dgm:spPr/>
    </dgm:pt>
    <dgm:pt modelId="{E8E7ACEA-C37A-494E-A2FE-FEF35D54E04C}" type="pres">
      <dgm:prSet presAssocID="{870533A0-BB75-4784-9E91-0CF59F4AA4D4}" presName="node" presStyleLbl="node1" presStyleIdx="1" presStyleCnt="3">
        <dgm:presLayoutVars>
          <dgm:bulletEnabled val="1"/>
        </dgm:presLayoutVars>
      </dgm:prSet>
      <dgm:spPr/>
    </dgm:pt>
    <dgm:pt modelId="{43F0B487-4E0E-4FD2-806E-66AD206BDC50}" type="pres">
      <dgm:prSet presAssocID="{23D20CBE-B7E0-42FE-9C7A-D481C2698A9E}" presName="sibTrans" presStyleLbl="sibTrans2D1" presStyleIdx="1" presStyleCnt="2"/>
      <dgm:spPr/>
    </dgm:pt>
    <dgm:pt modelId="{F49F5844-F2B7-4BAA-AF84-0EC3D988A7B7}" type="pres">
      <dgm:prSet presAssocID="{23D20CBE-B7E0-42FE-9C7A-D481C2698A9E}" presName="connectorText" presStyleLbl="sibTrans2D1" presStyleIdx="1" presStyleCnt="2"/>
      <dgm:spPr/>
    </dgm:pt>
    <dgm:pt modelId="{AD6E2FD1-0D95-4273-9772-198B8DD3DA16}" type="pres">
      <dgm:prSet presAssocID="{A1428CCA-AFDF-4469-9392-6892112A1BC2}" presName="node" presStyleLbl="node1" presStyleIdx="2" presStyleCnt="3">
        <dgm:presLayoutVars>
          <dgm:bulletEnabled val="1"/>
        </dgm:presLayoutVars>
      </dgm:prSet>
      <dgm:spPr/>
    </dgm:pt>
  </dgm:ptLst>
  <dgm:cxnLst>
    <dgm:cxn modelId="{A80AD703-BF3D-40B2-9817-3AC6A8F5F788}" srcId="{76DA50A8-89D1-4160-B5CE-500AE85BA6EF}" destId="{A1428CCA-AFDF-4469-9392-6892112A1BC2}" srcOrd="2" destOrd="0" parTransId="{87CEDDEB-D729-4C1A-889E-868A9FF966FA}" sibTransId="{1C00B8B1-E31B-4758-8748-05F9DB02BB13}"/>
    <dgm:cxn modelId="{DA496117-1343-4B2F-9007-532258BC3452}" type="presOf" srcId="{3F7ED351-7D0A-4E2F-9374-63FA5CDA7D19}" destId="{019C7569-9A5F-4D46-A613-B8EA1CA5CF29}" srcOrd="0" destOrd="0" presId="urn:microsoft.com/office/officeart/2005/8/layout/process1"/>
    <dgm:cxn modelId="{A07E1C1A-D4D3-4310-A675-55860D3FD1D9}" type="presOf" srcId="{23D20CBE-B7E0-42FE-9C7A-D481C2698A9E}" destId="{F49F5844-F2B7-4BAA-AF84-0EC3D988A7B7}" srcOrd="1" destOrd="0" presId="urn:microsoft.com/office/officeart/2005/8/layout/process1"/>
    <dgm:cxn modelId="{8D219C37-4F48-43DA-9FFF-18FE075FD0D8}" type="presOf" srcId="{3F7ED351-7D0A-4E2F-9374-63FA5CDA7D19}" destId="{E87616B0-5B16-4F8A-84BB-62D04D595934}" srcOrd="1" destOrd="0" presId="urn:microsoft.com/office/officeart/2005/8/layout/process1"/>
    <dgm:cxn modelId="{65510042-D008-44D2-BB94-C340628CF986}" type="presOf" srcId="{C75B8312-501C-47AF-A201-839B46775111}" destId="{E9C55CCF-9D41-41D4-8538-3FBBA1DC7806}" srcOrd="0" destOrd="0" presId="urn:microsoft.com/office/officeart/2005/8/layout/process1"/>
    <dgm:cxn modelId="{E7631972-1001-4DBA-87F2-8AA4CD8C1055}" type="presOf" srcId="{23D20CBE-B7E0-42FE-9C7A-D481C2698A9E}" destId="{43F0B487-4E0E-4FD2-806E-66AD206BDC50}" srcOrd="0" destOrd="0" presId="urn:microsoft.com/office/officeart/2005/8/layout/process1"/>
    <dgm:cxn modelId="{22DDD29F-72ED-4D26-9027-6294673AE28C}" type="presOf" srcId="{76DA50A8-89D1-4160-B5CE-500AE85BA6EF}" destId="{5477434E-D817-47A6-846F-CE47755F84D2}" srcOrd="0" destOrd="0" presId="urn:microsoft.com/office/officeart/2005/8/layout/process1"/>
    <dgm:cxn modelId="{CAC734CD-85AC-4945-957E-A2A93BF40B6F}" type="presOf" srcId="{870533A0-BB75-4784-9E91-0CF59F4AA4D4}" destId="{E8E7ACEA-C37A-494E-A2FE-FEF35D54E04C}" srcOrd="0" destOrd="0" presId="urn:microsoft.com/office/officeart/2005/8/layout/process1"/>
    <dgm:cxn modelId="{6A4666DC-0B58-4CF6-98E4-79A3394F042E}" srcId="{76DA50A8-89D1-4160-B5CE-500AE85BA6EF}" destId="{C75B8312-501C-47AF-A201-839B46775111}" srcOrd="0" destOrd="0" parTransId="{937F69F6-FAE7-4CE5-AD96-60F65F125EAA}" sibTransId="{3F7ED351-7D0A-4E2F-9374-63FA5CDA7D19}"/>
    <dgm:cxn modelId="{50DC35F2-4BEF-4DD4-9BA6-C3A52D6FFC9E}" srcId="{76DA50A8-89D1-4160-B5CE-500AE85BA6EF}" destId="{870533A0-BB75-4784-9E91-0CF59F4AA4D4}" srcOrd="1" destOrd="0" parTransId="{EB7FD525-279B-4313-8F88-018B0CB3CA3B}" sibTransId="{23D20CBE-B7E0-42FE-9C7A-D481C2698A9E}"/>
    <dgm:cxn modelId="{94F702FE-E7FF-48E1-A3CB-CCACD18B859F}" type="presOf" srcId="{A1428CCA-AFDF-4469-9392-6892112A1BC2}" destId="{AD6E2FD1-0D95-4273-9772-198B8DD3DA16}" srcOrd="0" destOrd="0" presId="urn:microsoft.com/office/officeart/2005/8/layout/process1"/>
    <dgm:cxn modelId="{C5DB872B-1C4F-48CE-A04D-E45EEAC61DAD}" type="presParOf" srcId="{5477434E-D817-47A6-846F-CE47755F84D2}" destId="{E9C55CCF-9D41-41D4-8538-3FBBA1DC7806}" srcOrd="0" destOrd="0" presId="urn:microsoft.com/office/officeart/2005/8/layout/process1"/>
    <dgm:cxn modelId="{9ED3E82D-A250-4109-AF8D-D69C178D4D3A}" type="presParOf" srcId="{5477434E-D817-47A6-846F-CE47755F84D2}" destId="{019C7569-9A5F-4D46-A613-B8EA1CA5CF29}" srcOrd="1" destOrd="0" presId="urn:microsoft.com/office/officeart/2005/8/layout/process1"/>
    <dgm:cxn modelId="{263F8550-86EA-4B79-AB32-DAC876723A6D}" type="presParOf" srcId="{019C7569-9A5F-4D46-A613-B8EA1CA5CF29}" destId="{E87616B0-5B16-4F8A-84BB-62D04D595934}" srcOrd="0" destOrd="0" presId="urn:microsoft.com/office/officeart/2005/8/layout/process1"/>
    <dgm:cxn modelId="{3C98163D-3ECC-46B9-8048-C8E2460A4CDB}" type="presParOf" srcId="{5477434E-D817-47A6-846F-CE47755F84D2}" destId="{E8E7ACEA-C37A-494E-A2FE-FEF35D54E04C}" srcOrd="2" destOrd="0" presId="urn:microsoft.com/office/officeart/2005/8/layout/process1"/>
    <dgm:cxn modelId="{BDC20832-E95F-4433-A56C-4E18DBE27EBD}" type="presParOf" srcId="{5477434E-D817-47A6-846F-CE47755F84D2}" destId="{43F0B487-4E0E-4FD2-806E-66AD206BDC50}" srcOrd="3" destOrd="0" presId="urn:microsoft.com/office/officeart/2005/8/layout/process1"/>
    <dgm:cxn modelId="{300A3FBE-7A82-4250-AE23-0CD29A7FA458}" type="presParOf" srcId="{43F0B487-4E0E-4FD2-806E-66AD206BDC50}" destId="{F49F5844-F2B7-4BAA-AF84-0EC3D988A7B7}" srcOrd="0" destOrd="0" presId="urn:microsoft.com/office/officeart/2005/8/layout/process1"/>
    <dgm:cxn modelId="{06A58FC1-903E-45A0-BEFB-C332B6ADFE5A}" type="presParOf" srcId="{5477434E-D817-47A6-846F-CE47755F84D2}" destId="{AD6E2FD1-0D95-4273-9772-198B8DD3DA16}"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5D269A-BDB3-4F4C-B4CB-2F001B2CE878}" type="doc">
      <dgm:prSet loTypeId="urn:microsoft.com/office/officeart/2005/8/layout/process1" loCatId="process" qsTypeId="urn:microsoft.com/office/officeart/2005/8/quickstyle/simple1" qsCatId="simple" csTypeId="urn:microsoft.com/office/officeart/2005/8/colors/accent1_2" csCatId="accent1" phldr="1"/>
      <dgm:spPr/>
    </dgm:pt>
    <dgm:pt modelId="{A9AE9170-99A4-4778-9F17-F926B4E7B4E9}">
      <dgm:prSet phldrT="[Text]" custT="1"/>
      <dgm:spPr/>
      <dgm:t>
        <a:bodyPr/>
        <a:lstStyle/>
        <a:p>
          <a:r>
            <a:rPr lang="en-US" sz="2400" dirty="0"/>
            <a:t>Growth Pole</a:t>
          </a:r>
          <a:endParaRPr lang="en-IN" sz="2400" dirty="0"/>
        </a:p>
      </dgm:t>
    </dgm:pt>
    <dgm:pt modelId="{A6BA2C7E-9806-4EFB-BDB1-D9409DB30B55}" type="parTrans" cxnId="{C3092290-BDE5-417E-8434-53AF8AA650F6}">
      <dgm:prSet/>
      <dgm:spPr/>
      <dgm:t>
        <a:bodyPr/>
        <a:lstStyle/>
        <a:p>
          <a:endParaRPr lang="en-IN" sz="2000"/>
        </a:p>
      </dgm:t>
    </dgm:pt>
    <dgm:pt modelId="{FBBAFCA5-2ED9-43BB-873D-126ECC90D050}" type="sibTrans" cxnId="{C3092290-BDE5-417E-8434-53AF8AA650F6}">
      <dgm:prSet custT="1"/>
      <dgm:spPr/>
      <dgm:t>
        <a:bodyPr/>
        <a:lstStyle/>
        <a:p>
          <a:endParaRPr lang="en-IN" sz="1800"/>
        </a:p>
      </dgm:t>
    </dgm:pt>
    <dgm:pt modelId="{7812478D-F7AE-4864-9D1B-295CCF5929CA}">
      <dgm:prSet phldrT="[Text]" custT="1"/>
      <dgm:spPr/>
      <dgm:t>
        <a:bodyPr/>
        <a:lstStyle/>
        <a:p>
          <a:r>
            <a:rPr lang="en-US" sz="2400" dirty="0"/>
            <a:t>Propulsive Growth</a:t>
          </a:r>
          <a:endParaRPr lang="en-IN" sz="2400" dirty="0"/>
        </a:p>
      </dgm:t>
    </dgm:pt>
    <dgm:pt modelId="{664971F0-2488-4A5D-9B6F-8C12C698DD1B}" type="parTrans" cxnId="{21E5464D-9940-4F87-A6A2-F11F95A7BE8E}">
      <dgm:prSet/>
      <dgm:spPr/>
      <dgm:t>
        <a:bodyPr/>
        <a:lstStyle/>
        <a:p>
          <a:endParaRPr lang="en-IN" sz="2000"/>
        </a:p>
      </dgm:t>
    </dgm:pt>
    <dgm:pt modelId="{6F1E3307-97D6-4C43-80F8-61A7AC171C29}" type="sibTrans" cxnId="{21E5464D-9940-4F87-A6A2-F11F95A7BE8E}">
      <dgm:prSet custT="1"/>
      <dgm:spPr/>
      <dgm:t>
        <a:bodyPr/>
        <a:lstStyle/>
        <a:p>
          <a:endParaRPr lang="en-IN" sz="1800"/>
        </a:p>
      </dgm:t>
    </dgm:pt>
    <dgm:pt modelId="{785048EA-8AC5-4C1F-80CA-EB8DDD770008}">
      <dgm:prSet phldrT="[Text]" custT="1"/>
      <dgm:spPr/>
      <dgm:t>
        <a:bodyPr/>
        <a:lstStyle/>
        <a:p>
          <a:r>
            <a:rPr lang="en-US" sz="2400" dirty="0"/>
            <a:t>Polarization</a:t>
          </a:r>
          <a:endParaRPr lang="en-IN" sz="2400" dirty="0"/>
        </a:p>
      </dgm:t>
    </dgm:pt>
    <dgm:pt modelId="{6A95C29F-AA12-4D52-9313-288FBEA27495}" type="parTrans" cxnId="{F0A33BB3-8535-4225-B61A-56979FACA5A0}">
      <dgm:prSet/>
      <dgm:spPr/>
      <dgm:t>
        <a:bodyPr/>
        <a:lstStyle/>
        <a:p>
          <a:endParaRPr lang="en-IN" sz="2000"/>
        </a:p>
      </dgm:t>
    </dgm:pt>
    <dgm:pt modelId="{34409756-6AD2-4272-A364-6246D4633E06}" type="sibTrans" cxnId="{F0A33BB3-8535-4225-B61A-56979FACA5A0}">
      <dgm:prSet custT="1"/>
      <dgm:spPr/>
      <dgm:t>
        <a:bodyPr/>
        <a:lstStyle/>
        <a:p>
          <a:endParaRPr lang="en-IN" sz="1800"/>
        </a:p>
      </dgm:t>
    </dgm:pt>
    <dgm:pt modelId="{DFD1DFF2-ADC4-4FE4-BB0E-32F5F0E2B6F1}">
      <dgm:prSet phldrT="[Text]" custT="1"/>
      <dgm:spPr/>
      <dgm:t>
        <a:bodyPr/>
        <a:lstStyle/>
        <a:p>
          <a:r>
            <a:rPr lang="en-US" sz="2400" dirty="0"/>
            <a:t>Growth Pole Theory</a:t>
          </a:r>
          <a:endParaRPr lang="en-IN" sz="2400" dirty="0"/>
        </a:p>
      </dgm:t>
    </dgm:pt>
    <dgm:pt modelId="{3AD8BB79-F586-470D-8941-654834C63348}" type="parTrans" cxnId="{4F24C36F-6F57-4EA9-B951-6892CD7E1F7E}">
      <dgm:prSet/>
      <dgm:spPr/>
      <dgm:t>
        <a:bodyPr/>
        <a:lstStyle/>
        <a:p>
          <a:endParaRPr lang="en-IN" sz="2000"/>
        </a:p>
      </dgm:t>
    </dgm:pt>
    <dgm:pt modelId="{62B8DA1B-1DD2-4E0D-89EC-7A6FF07DC500}" type="sibTrans" cxnId="{4F24C36F-6F57-4EA9-B951-6892CD7E1F7E}">
      <dgm:prSet/>
      <dgm:spPr/>
      <dgm:t>
        <a:bodyPr/>
        <a:lstStyle/>
        <a:p>
          <a:endParaRPr lang="en-IN" sz="2000"/>
        </a:p>
      </dgm:t>
    </dgm:pt>
    <dgm:pt modelId="{A8992EED-D412-4343-A687-D5661950C3B6}" type="pres">
      <dgm:prSet presAssocID="{F15D269A-BDB3-4F4C-B4CB-2F001B2CE878}" presName="Name0" presStyleCnt="0">
        <dgm:presLayoutVars>
          <dgm:dir/>
          <dgm:resizeHandles val="exact"/>
        </dgm:presLayoutVars>
      </dgm:prSet>
      <dgm:spPr/>
    </dgm:pt>
    <dgm:pt modelId="{CD9A9D20-B08B-4907-B3B9-F5FDA798891D}" type="pres">
      <dgm:prSet presAssocID="{A9AE9170-99A4-4778-9F17-F926B4E7B4E9}" presName="node" presStyleLbl="node1" presStyleIdx="0" presStyleCnt="4">
        <dgm:presLayoutVars>
          <dgm:bulletEnabled val="1"/>
        </dgm:presLayoutVars>
      </dgm:prSet>
      <dgm:spPr/>
    </dgm:pt>
    <dgm:pt modelId="{E7085BC1-A694-47C5-8013-001147EC04A8}" type="pres">
      <dgm:prSet presAssocID="{FBBAFCA5-2ED9-43BB-873D-126ECC90D050}" presName="sibTrans" presStyleLbl="sibTrans2D1" presStyleIdx="0" presStyleCnt="3"/>
      <dgm:spPr/>
    </dgm:pt>
    <dgm:pt modelId="{521111A1-2B35-4D00-A9E5-CC6144D82DE3}" type="pres">
      <dgm:prSet presAssocID="{FBBAFCA5-2ED9-43BB-873D-126ECC90D050}" presName="connectorText" presStyleLbl="sibTrans2D1" presStyleIdx="0" presStyleCnt="3"/>
      <dgm:spPr/>
    </dgm:pt>
    <dgm:pt modelId="{2DEC2881-B639-452B-8DE5-2982DDBD647B}" type="pres">
      <dgm:prSet presAssocID="{7812478D-F7AE-4864-9D1B-295CCF5929CA}" presName="node" presStyleLbl="node1" presStyleIdx="1" presStyleCnt="4">
        <dgm:presLayoutVars>
          <dgm:bulletEnabled val="1"/>
        </dgm:presLayoutVars>
      </dgm:prSet>
      <dgm:spPr/>
    </dgm:pt>
    <dgm:pt modelId="{15220C8B-024D-4C9F-878A-E15006829051}" type="pres">
      <dgm:prSet presAssocID="{6F1E3307-97D6-4C43-80F8-61A7AC171C29}" presName="sibTrans" presStyleLbl="sibTrans2D1" presStyleIdx="1" presStyleCnt="3"/>
      <dgm:spPr/>
    </dgm:pt>
    <dgm:pt modelId="{9830C4E6-938B-4BA3-9D45-B245F07574B8}" type="pres">
      <dgm:prSet presAssocID="{6F1E3307-97D6-4C43-80F8-61A7AC171C29}" presName="connectorText" presStyleLbl="sibTrans2D1" presStyleIdx="1" presStyleCnt="3"/>
      <dgm:spPr/>
    </dgm:pt>
    <dgm:pt modelId="{6C77CC1A-BF37-4C00-8E93-08105564E5A9}" type="pres">
      <dgm:prSet presAssocID="{785048EA-8AC5-4C1F-80CA-EB8DDD770008}" presName="node" presStyleLbl="node1" presStyleIdx="2" presStyleCnt="4">
        <dgm:presLayoutVars>
          <dgm:bulletEnabled val="1"/>
        </dgm:presLayoutVars>
      </dgm:prSet>
      <dgm:spPr/>
    </dgm:pt>
    <dgm:pt modelId="{6EBAD855-F9F6-4740-A176-489C371D9916}" type="pres">
      <dgm:prSet presAssocID="{34409756-6AD2-4272-A364-6246D4633E06}" presName="sibTrans" presStyleLbl="sibTrans2D1" presStyleIdx="2" presStyleCnt="3"/>
      <dgm:spPr/>
    </dgm:pt>
    <dgm:pt modelId="{1B83BE95-6D60-4A0A-8467-20FEA2C184A5}" type="pres">
      <dgm:prSet presAssocID="{34409756-6AD2-4272-A364-6246D4633E06}" presName="connectorText" presStyleLbl="sibTrans2D1" presStyleIdx="2" presStyleCnt="3"/>
      <dgm:spPr/>
    </dgm:pt>
    <dgm:pt modelId="{EC4C70A4-5D45-4E71-9163-6EFBFF914D05}" type="pres">
      <dgm:prSet presAssocID="{DFD1DFF2-ADC4-4FE4-BB0E-32F5F0E2B6F1}" presName="node" presStyleLbl="node1" presStyleIdx="3" presStyleCnt="4">
        <dgm:presLayoutVars>
          <dgm:bulletEnabled val="1"/>
        </dgm:presLayoutVars>
      </dgm:prSet>
      <dgm:spPr/>
    </dgm:pt>
  </dgm:ptLst>
  <dgm:cxnLst>
    <dgm:cxn modelId="{2FB66C1E-2443-4094-B511-44956240D51C}" type="presOf" srcId="{785048EA-8AC5-4C1F-80CA-EB8DDD770008}" destId="{6C77CC1A-BF37-4C00-8E93-08105564E5A9}" srcOrd="0" destOrd="0" presId="urn:microsoft.com/office/officeart/2005/8/layout/process1"/>
    <dgm:cxn modelId="{A6D52C5D-59DC-4999-AE4F-D091E45C8498}" type="presOf" srcId="{6F1E3307-97D6-4C43-80F8-61A7AC171C29}" destId="{15220C8B-024D-4C9F-878A-E15006829051}" srcOrd="0" destOrd="0" presId="urn:microsoft.com/office/officeart/2005/8/layout/process1"/>
    <dgm:cxn modelId="{21E5464D-9940-4F87-A6A2-F11F95A7BE8E}" srcId="{F15D269A-BDB3-4F4C-B4CB-2F001B2CE878}" destId="{7812478D-F7AE-4864-9D1B-295CCF5929CA}" srcOrd="1" destOrd="0" parTransId="{664971F0-2488-4A5D-9B6F-8C12C698DD1B}" sibTransId="{6F1E3307-97D6-4C43-80F8-61A7AC171C29}"/>
    <dgm:cxn modelId="{9376DC4D-DFFD-4B33-B306-07AE9066CEC5}" type="presOf" srcId="{34409756-6AD2-4272-A364-6246D4633E06}" destId="{6EBAD855-F9F6-4740-A176-489C371D9916}" srcOrd="0" destOrd="0" presId="urn:microsoft.com/office/officeart/2005/8/layout/process1"/>
    <dgm:cxn modelId="{4F24C36F-6F57-4EA9-B951-6892CD7E1F7E}" srcId="{F15D269A-BDB3-4F4C-B4CB-2F001B2CE878}" destId="{DFD1DFF2-ADC4-4FE4-BB0E-32F5F0E2B6F1}" srcOrd="3" destOrd="0" parTransId="{3AD8BB79-F586-470D-8941-654834C63348}" sibTransId="{62B8DA1B-1DD2-4E0D-89EC-7A6FF07DC500}"/>
    <dgm:cxn modelId="{B5987255-2328-42CC-92DA-96645426E105}" type="presOf" srcId="{6F1E3307-97D6-4C43-80F8-61A7AC171C29}" destId="{9830C4E6-938B-4BA3-9D45-B245F07574B8}" srcOrd="1" destOrd="0" presId="urn:microsoft.com/office/officeart/2005/8/layout/process1"/>
    <dgm:cxn modelId="{C3092290-BDE5-417E-8434-53AF8AA650F6}" srcId="{F15D269A-BDB3-4F4C-B4CB-2F001B2CE878}" destId="{A9AE9170-99A4-4778-9F17-F926B4E7B4E9}" srcOrd="0" destOrd="0" parTransId="{A6BA2C7E-9806-4EFB-BDB1-D9409DB30B55}" sibTransId="{FBBAFCA5-2ED9-43BB-873D-126ECC90D050}"/>
    <dgm:cxn modelId="{F0A33BB3-8535-4225-B61A-56979FACA5A0}" srcId="{F15D269A-BDB3-4F4C-B4CB-2F001B2CE878}" destId="{785048EA-8AC5-4C1F-80CA-EB8DDD770008}" srcOrd="2" destOrd="0" parTransId="{6A95C29F-AA12-4D52-9313-288FBEA27495}" sibTransId="{34409756-6AD2-4272-A364-6246D4633E06}"/>
    <dgm:cxn modelId="{0EB63FBD-FE12-4B48-9C38-FBB47616DD66}" type="presOf" srcId="{7812478D-F7AE-4864-9D1B-295CCF5929CA}" destId="{2DEC2881-B639-452B-8DE5-2982DDBD647B}" srcOrd="0" destOrd="0" presId="urn:microsoft.com/office/officeart/2005/8/layout/process1"/>
    <dgm:cxn modelId="{753936C4-0632-4AA7-BF48-6DB75B8BCCA6}" type="presOf" srcId="{FBBAFCA5-2ED9-43BB-873D-126ECC90D050}" destId="{E7085BC1-A694-47C5-8013-001147EC04A8}" srcOrd="0" destOrd="0" presId="urn:microsoft.com/office/officeart/2005/8/layout/process1"/>
    <dgm:cxn modelId="{90E9C2CD-6F9C-49AE-9BBB-6ADF3F4AE20C}" type="presOf" srcId="{DFD1DFF2-ADC4-4FE4-BB0E-32F5F0E2B6F1}" destId="{EC4C70A4-5D45-4E71-9163-6EFBFF914D05}" srcOrd="0" destOrd="0" presId="urn:microsoft.com/office/officeart/2005/8/layout/process1"/>
    <dgm:cxn modelId="{F96FFAD5-D9DE-4B5A-A463-CD4A766DBBFF}" type="presOf" srcId="{FBBAFCA5-2ED9-43BB-873D-126ECC90D050}" destId="{521111A1-2B35-4D00-A9E5-CC6144D82DE3}" srcOrd="1" destOrd="0" presId="urn:microsoft.com/office/officeart/2005/8/layout/process1"/>
    <dgm:cxn modelId="{8F3C61E2-4E5B-4598-805E-E0BD8F8643EA}" type="presOf" srcId="{F15D269A-BDB3-4F4C-B4CB-2F001B2CE878}" destId="{A8992EED-D412-4343-A687-D5661950C3B6}" srcOrd="0" destOrd="0" presId="urn:microsoft.com/office/officeart/2005/8/layout/process1"/>
    <dgm:cxn modelId="{6014BCE5-3BFD-4616-BC4B-26298AF84894}" type="presOf" srcId="{A9AE9170-99A4-4778-9F17-F926B4E7B4E9}" destId="{CD9A9D20-B08B-4907-B3B9-F5FDA798891D}" srcOrd="0" destOrd="0" presId="urn:microsoft.com/office/officeart/2005/8/layout/process1"/>
    <dgm:cxn modelId="{62180BFF-EB97-48C3-B799-D096570C5330}" type="presOf" srcId="{34409756-6AD2-4272-A364-6246D4633E06}" destId="{1B83BE95-6D60-4A0A-8467-20FEA2C184A5}" srcOrd="1" destOrd="0" presId="urn:microsoft.com/office/officeart/2005/8/layout/process1"/>
    <dgm:cxn modelId="{56B9B57F-D45E-4B48-8E86-96E023558BDB}" type="presParOf" srcId="{A8992EED-D412-4343-A687-D5661950C3B6}" destId="{CD9A9D20-B08B-4907-B3B9-F5FDA798891D}" srcOrd="0" destOrd="0" presId="urn:microsoft.com/office/officeart/2005/8/layout/process1"/>
    <dgm:cxn modelId="{C968B7F6-B612-4D5B-A18E-579A167C484A}" type="presParOf" srcId="{A8992EED-D412-4343-A687-D5661950C3B6}" destId="{E7085BC1-A694-47C5-8013-001147EC04A8}" srcOrd="1" destOrd="0" presId="urn:microsoft.com/office/officeart/2005/8/layout/process1"/>
    <dgm:cxn modelId="{7A391911-6D1E-410D-A318-88152A00EC93}" type="presParOf" srcId="{E7085BC1-A694-47C5-8013-001147EC04A8}" destId="{521111A1-2B35-4D00-A9E5-CC6144D82DE3}" srcOrd="0" destOrd="0" presId="urn:microsoft.com/office/officeart/2005/8/layout/process1"/>
    <dgm:cxn modelId="{43510F3D-5584-47CE-8375-6E6E323EA848}" type="presParOf" srcId="{A8992EED-D412-4343-A687-D5661950C3B6}" destId="{2DEC2881-B639-452B-8DE5-2982DDBD647B}" srcOrd="2" destOrd="0" presId="urn:microsoft.com/office/officeart/2005/8/layout/process1"/>
    <dgm:cxn modelId="{0B38752F-AEFC-46B5-90F2-B6DCD67BB289}" type="presParOf" srcId="{A8992EED-D412-4343-A687-D5661950C3B6}" destId="{15220C8B-024D-4C9F-878A-E15006829051}" srcOrd="3" destOrd="0" presId="urn:microsoft.com/office/officeart/2005/8/layout/process1"/>
    <dgm:cxn modelId="{AE6CF6BC-7C3D-4E8E-8D7D-2467087AC276}" type="presParOf" srcId="{15220C8B-024D-4C9F-878A-E15006829051}" destId="{9830C4E6-938B-4BA3-9D45-B245F07574B8}" srcOrd="0" destOrd="0" presId="urn:microsoft.com/office/officeart/2005/8/layout/process1"/>
    <dgm:cxn modelId="{0BC6E5C5-676B-4BED-B5F0-AC91EDD44302}" type="presParOf" srcId="{A8992EED-D412-4343-A687-D5661950C3B6}" destId="{6C77CC1A-BF37-4C00-8E93-08105564E5A9}" srcOrd="4" destOrd="0" presId="urn:microsoft.com/office/officeart/2005/8/layout/process1"/>
    <dgm:cxn modelId="{0F93651F-4BB6-408A-B6A1-FA0AC07B7186}" type="presParOf" srcId="{A8992EED-D412-4343-A687-D5661950C3B6}" destId="{6EBAD855-F9F6-4740-A176-489C371D9916}" srcOrd="5" destOrd="0" presId="urn:microsoft.com/office/officeart/2005/8/layout/process1"/>
    <dgm:cxn modelId="{217D3AD6-E6F4-42BF-815B-67ECB7C7DAF8}" type="presParOf" srcId="{6EBAD855-F9F6-4740-A176-489C371D9916}" destId="{1B83BE95-6D60-4A0A-8467-20FEA2C184A5}" srcOrd="0" destOrd="0" presId="urn:microsoft.com/office/officeart/2005/8/layout/process1"/>
    <dgm:cxn modelId="{E127ADBF-25AE-4CC3-835C-B894C7178D72}" type="presParOf" srcId="{A8992EED-D412-4343-A687-D5661950C3B6}" destId="{EC4C70A4-5D45-4E71-9163-6EFBFF914D05}"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C55CCF-9D41-41D4-8538-3FBBA1DC7806}">
      <dsp:nvSpPr>
        <dsp:cNvPr id="0" name=""/>
        <dsp:cNvSpPr/>
      </dsp:nvSpPr>
      <dsp:spPr>
        <a:xfrm>
          <a:off x="6228" y="96755"/>
          <a:ext cx="1861616" cy="111696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Cotton</a:t>
          </a:r>
          <a:endParaRPr lang="en-IN" sz="2900" kern="1200" dirty="0"/>
        </a:p>
      </dsp:txBody>
      <dsp:txXfrm>
        <a:off x="38943" y="129470"/>
        <a:ext cx="1796186" cy="1051539"/>
      </dsp:txXfrm>
    </dsp:sp>
    <dsp:sp modelId="{019C7569-9A5F-4D46-A613-B8EA1CA5CF29}">
      <dsp:nvSpPr>
        <dsp:cNvPr id="0" name=""/>
        <dsp:cNvSpPr/>
      </dsp:nvSpPr>
      <dsp:spPr>
        <a:xfrm>
          <a:off x="2054006" y="424400"/>
          <a:ext cx="394662" cy="46168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IN" sz="1900" kern="1200"/>
        </a:p>
      </dsp:txBody>
      <dsp:txXfrm>
        <a:off x="2054006" y="516736"/>
        <a:ext cx="276263" cy="277008"/>
      </dsp:txXfrm>
    </dsp:sp>
    <dsp:sp modelId="{E8E7ACEA-C37A-494E-A2FE-FEF35D54E04C}">
      <dsp:nvSpPr>
        <dsp:cNvPr id="0" name=""/>
        <dsp:cNvSpPr/>
      </dsp:nvSpPr>
      <dsp:spPr>
        <a:xfrm>
          <a:off x="2612491" y="96755"/>
          <a:ext cx="1861616" cy="111696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Cloth</a:t>
          </a:r>
          <a:endParaRPr lang="en-IN" sz="2900" kern="1200" dirty="0"/>
        </a:p>
      </dsp:txBody>
      <dsp:txXfrm>
        <a:off x="2645206" y="129470"/>
        <a:ext cx="1796186" cy="1051539"/>
      </dsp:txXfrm>
    </dsp:sp>
    <dsp:sp modelId="{43F0B487-4E0E-4FD2-806E-66AD206BDC50}">
      <dsp:nvSpPr>
        <dsp:cNvPr id="0" name=""/>
        <dsp:cNvSpPr/>
      </dsp:nvSpPr>
      <dsp:spPr>
        <a:xfrm>
          <a:off x="4660269" y="424400"/>
          <a:ext cx="394662" cy="46168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IN" sz="1900" kern="1200"/>
        </a:p>
      </dsp:txBody>
      <dsp:txXfrm>
        <a:off x="4660269" y="516736"/>
        <a:ext cx="276263" cy="277008"/>
      </dsp:txXfrm>
    </dsp:sp>
    <dsp:sp modelId="{AD6E2FD1-0D95-4273-9772-198B8DD3DA16}">
      <dsp:nvSpPr>
        <dsp:cNvPr id="0" name=""/>
        <dsp:cNvSpPr/>
      </dsp:nvSpPr>
      <dsp:spPr>
        <a:xfrm>
          <a:off x="5218754" y="96755"/>
          <a:ext cx="1861616" cy="111696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T-Shirts, Jeans</a:t>
          </a:r>
          <a:endParaRPr lang="en-IN" sz="2900" kern="1200" dirty="0"/>
        </a:p>
      </dsp:txBody>
      <dsp:txXfrm>
        <a:off x="5251469" y="129470"/>
        <a:ext cx="1796186" cy="10515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9A9D20-B08B-4907-B3B9-F5FDA798891D}">
      <dsp:nvSpPr>
        <dsp:cNvPr id="0" name=""/>
        <dsp:cNvSpPr/>
      </dsp:nvSpPr>
      <dsp:spPr>
        <a:xfrm>
          <a:off x="3917" y="705302"/>
          <a:ext cx="1712993" cy="10277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Growth Pole</a:t>
          </a:r>
          <a:endParaRPr lang="en-IN" sz="2400" kern="1200" dirty="0"/>
        </a:p>
      </dsp:txBody>
      <dsp:txXfrm>
        <a:off x="34020" y="735405"/>
        <a:ext cx="1652787" cy="967589"/>
      </dsp:txXfrm>
    </dsp:sp>
    <dsp:sp modelId="{E7085BC1-A694-47C5-8013-001147EC04A8}">
      <dsp:nvSpPr>
        <dsp:cNvPr id="0" name=""/>
        <dsp:cNvSpPr/>
      </dsp:nvSpPr>
      <dsp:spPr>
        <a:xfrm>
          <a:off x="1888210" y="1006788"/>
          <a:ext cx="363154" cy="4248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IN" sz="1800" kern="1200"/>
        </a:p>
      </dsp:txBody>
      <dsp:txXfrm>
        <a:off x="1888210" y="1091752"/>
        <a:ext cx="254208" cy="254894"/>
      </dsp:txXfrm>
    </dsp:sp>
    <dsp:sp modelId="{2DEC2881-B639-452B-8DE5-2982DDBD647B}">
      <dsp:nvSpPr>
        <dsp:cNvPr id="0" name=""/>
        <dsp:cNvSpPr/>
      </dsp:nvSpPr>
      <dsp:spPr>
        <a:xfrm>
          <a:off x="2402108" y="705302"/>
          <a:ext cx="1712993" cy="10277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Propulsive Growth</a:t>
          </a:r>
          <a:endParaRPr lang="en-IN" sz="2400" kern="1200" dirty="0"/>
        </a:p>
      </dsp:txBody>
      <dsp:txXfrm>
        <a:off x="2432211" y="735405"/>
        <a:ext cx="1652787" cy="967589"/>
      </dsp:txXfrm>
    </dsp:sp>
    <dsp:sp modelId="{15220C8B-024D-4C9F-878A-E15006829051}">
      <dsp:nvSpPr>
        <dsp:cNvPr id="0" name=""/>
        <dsp:cNvSpPr/>
      </dsp:nvSpPr>
      <dsp:spPr>
        <a:xfrm>
          <a:off x="4286400" y="1006788"/>
          <a:ext cx="363154" cy="4248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IN" sz="1800" kern="1200"/>
        </a:p>
      </dsp:txBody>
      <dsp:txXfrm>
        <a:off x="4286400" y="1091752"/>
        <a:ext cx="254208" cy="254894"/>
      </dsp:txXfrm>
    </dsp:sp>
    <dsp:sp modelId="{6C77CC1A-BF37-4C00-8E93-08105564E5A9}">
      <dsp:nvSpPr>
        <dsp:cNvPr id="0" name=""/>
        <dsp:cNvSpPr/>
      </dsp:nvSpPr>
      <dsp:spPr>
        <a:xfrm>
          <a:off x="4800298" y="705302"/>
          <a:ext cx="1712993" cy="10277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Polarization</a:t>
          </a:r>
          <a:endParaRPr lang="en-IN" sz="2400" kern="1200" dirty="0"/>
        </a:p>
      </dsp:txBody>
      <dsp:txXfrm>
        <a:off x="4830401" y="735405"/>
        <a:ext cx="1652787" cy="967589"/>
      </dsp:txXfrm>
    </dsp:sp>
    <dsp:sp modelId="{6EBAD855-F9F6-4740-A176-489C371D9916}">
      <dsp:nvSpPr>
        <dsp:cNvPr id="0" name=""/>
        <dsp:cNvSpPr/>
      </dsp:nvSpPr>
      <dsp:spPr>
        <a:xfrm>
          <a:off x="6684591" y="1006788"/>
          <a:ext cx="363154" cy="4248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IN" sz="1800" kern="1200"/>
        </a:p>
      </dsp:txBody>
      <dsp:txXfrm>
        <a:off x="6684591" y="1091752"/>
        <a:ext cx="254208" cy="254894"/>
      </dsp:txXfrm>
    </dsp:sp>
    <dsp:sp modelId="{EC4C70A4-5D45-4E71-9163-6EFBFF914D05}">
      <dsp:nvSpPr>
        <dsp:cNvPr id="0" name=""/>
        <dsp:cNvSpPr/>
      </dsp:nvSpPr>
      <dsp:spPr>
        <a:xfrm>
          <a:off x="7198488" y="705302"/>
          <a:ext cx="1712993" cy="10277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Growth Pole Theory</a:t>
          </a:r>
          <a:endParaRPr lang="en-IN" sz="2400" kern="1200" dirty="0"/>
        </a:p>
      </dsp:txBody>
      <dsp:txXfrm>
        <a:off x="7228591" y="735405"/>
        <a:ext cx="1652787" cy="96758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1011382" y="374073"/>
            <a:ext cx="7162800" cy="1692771"/>
          </a:xfrm>
          <a:prstGeom prst="rect">
            <a:avLst/>
          </a:prstGeom>
          <a:noFill/>
        </p:spPr>
        <p:txBody>
          <a:bodyPr wrap="square" rtlCol="0">
            <a:spAutoFit/>
          </a:bodyPr>
          <a:lstStyle/>
          <a:p>
            <a:pPr algn="ctr"/>
            <a:r>
              <a:rPr lang="en-US" sz="4000" b="1" dirty="0">
                <a:solidFill>
                  <a:srgbClr val="0070C0"/>
                </a:solidFill>
              </a:rPr>
              <a:t>‘Growth Pole Theory’ </a:t>
            </a:r>
          </a:p>
          <a:p>
            <a:pPr algn="ctr"/>
            <a:r>
              <a:rPr lang="en-US" sz="2400" dirty="0"/>
              <a:t>By</a:t>
            </a:r>
          </a:p>
          <a:p>
            <a:pPr algn="ctr"/>
            <a:r>
              <a:rPr lang="en-US" sz="4000" i="1" dirty="0"/>
              <a:t>Francois </a:t>
            </a:r>
            <a:r>
              <a:rPr lang="en-US" sz="4000" i="1" dirty="0" err="1"/>
              <a:t>Perroux</a:t>
            </a:r>
            <a:endParaRPr lang="en-IN" sz="4000" i="1" dirty="0"/>
          </a:p>
        </p:txBody>
      </p:sp>
      <p:sp>
        <p:nvSpPr>
          <p:cNvPr id="3" name="TextBox 2"/>
          <p:cNvSpPr txBox="1"/>
          <p:nvPr/>
        </p:nvSpPr>
        <p:spPr>
          <a:xfrm>
            <a:off x="2971800" y="4038600"/>
            <a:ext cx="4114800" cy="1077218"/>
          </a:xfrm>
          <a:prstGeom prst="rect">
            <a:avLst/>
          </a:prstGeom>
          <a:noFill/>
        </p:spPr>
        <p:txBody>
          <a:bodyPr wrap="square" rtlCol="0">
            <a:spAutoFit/>
          </a:bodyPr>
          <a:lstStyle/>
          <a:p>
            <a:pPr algn="ctr"/>
            <a:r>
              <a:rPr lang="en-US" sz="2400" dirty="0"/>
              <a:t>Dr. </a:t>
            </a:r>
            <a:r>
              <a:rPr lang="en-US" sz="2400" dirty="0" err="1"/>
              <a:t>Kaustuv</a:t>
            </a:r>
            <a:r>
              <a:rPr lang="en-US" sz="2400" dirty="0"/>
              <a:t> Mukherjee</a:t>
            </a:r>
          </a:p>
          <a:p>
            <a:pPr algn="ctr"/>
            <a:r>
              <a:rPr lang="en-US" sz="2000" dirty="0" err="1"/>
              <a:t>Asstt</a:t>
            </a:r>
            <a:r>
              <a:rPr lang="en-US" sz="2000" dirty="0"/>
              <a:t>. Prof. in Geography</a:t>
            </a:r>
          </a:p>
          <a:p>
            <a:pPr algn="ctr"/>
            <a:r>
              <a:rPr lang="en-US" sz="2000" dirty="0" err="1"/>
              <a:t>Chandidas</a:t>
            </a:r>
            <a:r>
              <a:rPr lang="en-US" sz="2000" dirty="0"/>
              <a:t> </a:t>
            </a:r>
            <a:r>
              <a:rPr lang="en-US" sz="2000" dirty="0" err="1"/>
              <a:t>Mahavidyalaya</a:t>
            </a:r>
            <a:endParaRPr lang="en-IN" sz="2000" dirty="0"/>
          </a:p>
        </p:txBody>
      </p:sp>
    </p:spTree>
    <p:extLst>
      <p:ext uri="{BB962C8B-B14F-4D97-AF65-F5344CB8AC3E}">
        <p14:creationId xmlns:p14="http://schemas.microsoft.com/office/powerpoint/2010/main" val="2394849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33400"/>
            <a:ext cx="7772400" cy="3539430"/>
          </a:xfrm>
          <a:prstGeom prst="rect">
            <a:avLst/>
          </a:prstGeom>
          <a:noFill/>
        </p:spPr>
        <p:txBody>
          <a:bodyPr wrap="square" rtlCol="0">
            <a:spAutoFit/>
          </a:bodyPr>
          <a:lstStyle/>
          <a:p>
            <a:r>
              <a:rPr lang="en-US" sz="3200" b="1" dirty="0">
                <a:solidFill>
                  <a:srgbClr val="FF0000"/>
                </a:solidFill>
              </a:rPr>
              <a:t>Evaluation:  </a:t>
            </a:r>
          </a:p>
          <a:p>
            <a:endParaRPr lang="en-US" dirty="0"/>
          </a:p>
          <a:p>
            <a:endParaRPr lang="en-US" dirty="0"/>
          </a:p>
          <a:p>
            <a:endParaRPr lang="en-US" dirty="0"/>
          </a:p>
          <a:p>
            <a:r>
              <a:rPr lang="en-US" sz="2400" dirty="0"/>
              <a:t>This is your part where you have to evaluate the theory whether it is good or bad. </a:t>
            </a:r>
          </a:p>
          <a:p>
            <a:endParaRPr lang="en-US" sz="2400" dirty="0"/>
          </a:p>
          <a:p>
            <a:r>
              <a:rPr lang="en-US" sz="2400" dirty="0"/>
              <a:t>Mention the positives and negatives of the theory as well as applicability with examples. </a:t>
            </a:r>
          </a:p>
          <a:p>
            <a:endParaRPr lang="en-IN" dirty="0"/>
          </a:p>
        </p:txBody>
      </p:sp>
    </p:spTree>
    <p:extLst>
      <p:ext uri="{BB962C8B-B14F-4D97-AF65-F5344CB8AC3E}">
        <p14:creationId xmlns:p14="http://schemas.microsoft.com/office/powerpoint/2010/main" val="1803043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371600"/>
            <a:ext cx="6553200" cy="769441"/>
          </a:xfrm>
          <a:prstGeom prst="rect">
            <a:avLst/>
          </a:prstGeom>
          <a:noFill/>
        </p:spPr>
        <p:txBody>
          <a:bodyPr wrap="square" rtlCol="0">
            <a:spAutoFit/>
          </a:bodyPr>
          <a:lstStyle/>
          <a:p>
            <a:pPr algn="ctr"/>
            <a:endParaRPr lang="en-IN" sz="4400" dirty="0"/>
          </a:p>
        </p:txBody>
      </p:sp>
      <p:sp>
        <p:nvSpPr>
          <p:cNvPr id="3" name="Rectangle 2"/>
          <p:cNvSpPr/>
          <p:nvPr/>
        </p:nvSpPr>
        <p:spPr>
          <a:xfrm>
            <a:off x="2329651" y="2590800"/>
            <a:ext cx="4456990" cy="1323439"/>
          </a:xfrm>
          <a:prstGeom prst="rect">
            <a:avLst/>
          </a:prstGeom>
          <a:noFill/>
          <a:ln>
            <a:solidFill>
              <a:schemeClr val="accent1"/>
            </a:solidFill>
          </a:ln>
        </p:spPr>
        <p:txBody>
          <a:bodyPr wrap="none" lIns="91440" tIns="45720" rIns="91440" bIns="45720">
            <a:spAutoFit/>
          </a:bodyPr>
          <a:lstStyle/>
          <a:p>
            <a:pPr algn="ctr"/>
            <a:r>
              <a:rPr lang="en-US" sz="8000" dirty="0">
                <a:ln>
                  <a:solidFill>
                    <a:srgbClr val="C00000"/>
                  </a:solidFill>
                </a:ln>
              </a:rPr>
              <a:t>Thank You</a:t>
            </a:r>
            <a:endParaRPr lang="en-IN" sz="8000" dirty="0">
              <a:ln>
                <a:solidFill>
                  <a:srgbClr val="C00000"/>
                </a:solidFill>
              </a:ln>
            </a:endParaRPr>
          </a:p>
        </p:txBody>
      </p:sp>
    </p:spTree>
    <p:extLst>
      <p:ext uri="{BB962C8B-B14F-4D97-AF65-F5344CB8AC3E}">
        <p14:creationId xmlns:p14="http://schemas.microsoft.com/office/powerpoint/2010/main" val="2727482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447800"/>
            <a:ext cx="7239000" cy="461665"/>
          </a:xfrm>
          <a:prstGeom prst="rect">
            <a:avLst/>
          </a:prstGeom>
          <a:noFill/>
        </p:spPr>
        <p:txBody>
          <a:bodyPr wrap="square" rtlCol="0">
            <a:spAutoFit/>
          </a:bodyPr>
          <a:lstStyle/>
          <a:p>
            <a:r>
              <a:rPr lang="en-US" sz="2400" dirty="0"/>
              <a:t>French regional economist Francois </a:t>
            </a:r>
            <a:r>
              <a:rPr lang="en-US" sz="2400" dirty="0" err="1"/>
              <a:t>Perroux</a:t>
            </a:r>
            <a:r>
              <a:rPr lang="en-US" sz="2400" dirty="0"/>
              <a:t> in 1955</a:t>
            </a:r>
            <a:endParaRPr lang="en-IN" sz="2400" dirty="0"/>
          </a:p>
        </p:txBody>
      </p:sp>
      <p:sp>
        <p:nvSpPr>
          <p:cNvPr id="3" name="TextBox 2"/>
          <p:cNvSpPr txBox="1"/>
          <p:nvPr/>
        </p:nvSpPr>
        <p:spPr>
          <a:xfrm>
            <a:off x="651164" y="2775466"/>
            <a:ext cx="7772400" cy="707886"/>
          </a:xfrm>
          <a:prstGeom prst="rect">
            <a:avLst/>
          </a:prstGeom>
          <a:noFill/>
        </p:spPr>
        <p:txBody>
          <a:bodyPr wrap="square" rtlCol="0">
            <a:spAutoFit/>
          </a:bodyPr>
          <a:lstStyle/>
          <a:p>
            <a:r>
              <a:rPr lang="en-US" sz="2000" b="1" dirty="0"/>
              <a:t>Phenomena of economic development with the process of structural change.</a:t>
            </a:r>
            <a:endParaRPr lang="en-IN" sz="2000" b="1" dirty="0"/>
          </a:p>
        </p:txBody>
      </p:sp>
      <p:sp>
        <p:nvSpPr>
          <p:cNvPr id="4" name="TextBox 3"/>
          <p:cNvSpPr txBox="1"/>
          <p:nvPr/>
        </p:nvSpPr>
        <p:spPr>
          <a:xfrm>
            <a:off x="838200" y="4191000"/>
            <a:ext cx="7467600" cy="646331"/>
          </a:xfrm>
          <a:prstGeom prst="rect">
            <a:avLst/>
          </a:prstGeom>
          <a:noFill/>
        </p:spPr>
        <p:txBody>
          <a:bodyPr wrap="square" rtlCol="0">
            <a:spAutoFit/>
          </a:bodyPr>
          <a:lstStyle/>
          <a:p>
            <a:r>
              <a:rPr lang="en-US" dirty="0"/>
              <a:t>He attempted to explain how the modern processes of economic growth deviates from the stationary concepts.</a:t>
            </a:r>
            <a:endParaRPr lang="en-IN" dirty="0"/>
          </a:p>
        </p:txBody>
      </p:sp>
      <p:sp>
        <p:nvSpPr>
          <p:cNvPr id="5" name="TextBox 4"/>
          <p:cNvSpPr txBox="1"/>
          <p:nvPr/>
        </p:nvSpPr>
        <p:spPr>
          <a:xfrm>
            <a:off x="457200" y="337066"/>
            <a:ext cx="3200400" cy="523220"/>
          </a:xfrm>
          <a:prstGeom prst="rect">
            <a:avLst/>
          </a:prstGeom>
          <a:noFill/>
        </p:spPr>
        <p:txBody>
          <a:bodyPr wrap="square" rtlCol="0">
            <a:spAutoFit/>
          </a:bodyPr>
          <a:lstStyle/>
          <a:p>
            <a:r>
              <a:rPr lang="en-US" sz="2800" b="1" dirty="0">
                <a:solidFill>
                  <a:srgbClr val="FF0000"/>
                </a:solidFill>
              </a:rPr>
              <a:t>Introduction</a:t>
            </a:r>
            <a:endParaRPr lang="en-IN" sz="2800" b="1" dirty="0">
              <a:solidFill>
                <a:srgbClr val="FF0000"/>
              </a:solidFill>
            </a:endParaRPr>
          </a:p>
        </p:txBody>
      </p:sp>
    </p:spTree>
    <p:extLst>
      <p:ext uri="{BB962C8B-B14F-4D97-AF65-F5344CB8AC3E}">
        <p14:creationId xmlns:p14="http://schemas.microsoft.com/office/powerpoint/2010/main" val="4152413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609600"/>
            <a:ext cx="8229600" cy="4816703"/>
          </a:xfrm>
          <a:prstGeom prst="rect">
            <a:avLst/>
          </a:prstGeom>
          <a:noFill/>
        </p:spPr>
        <p:txBody>
          <a:bodyPr wrap="square" rtlCol="0">
            <a:spAutoFit/>
          </a:bodyPr>
          <a:lstStyle/>
          <a:p>
            <a:r>
              <a:rPr lang="en-US" sz="2800" b="1" dirty="0">
                <a:solidFill>
                  <a:srgbClr val="FF0000"/>
                </a:solidFill>
              </a:rPr>
              <a:t>Concept:</a:t>
            </a:r>
          </a:p>
          <a:p>
            <a:endParaRPr lang="en-US" dirty="0"/>
          </a:p>
          <a:p>
            <a:endParaRPr lang="en-US" dirty="0"/>
          </a:p>
          <a:p>
            <a:r>
              <a:rPr lang="en-US" dirty="0"/>
              <a:t>Any growth that takes place basically </a:t>
            </a:r>
            <a:r>
              <a:rPr lang="en-US" dirty="0" err="1"/>
              <a:t>occurrs</a:t>
            </a:r>
            <a:r>
              <a:rPr lang="en-US" dirty="0"/>
              <a:t> towards a specific location which is a result of discontinuous growth and location.</a:t>
            </a:r>
          </a:p>
          <a:p>
            <a:endParaRPr lang="en-US" dirty="0"/>
          </a:p>
          <a:p>
            <a:r>
              <a:rPr lang="en-US" dirty="0"/>
              <a:t>NH based growth</a:t>
            </a:r>
          </a:p>
          <a:p>
            <a:endParaRPr lang="en-US" dirty="0"/>
          </a:p>
          <a:p>
            <a:r>
              <a:rPr lang="en-US" dirty="0"/>
              <a:t>Growth can be divided on the basis of economic space.</a:t>
            </a:r>
          </a:p>
          <a:p>
            <a:endParaRPr lang="en-US" dirty="0"/>
          </a:p>
          <a:p>
            <a:pPr>
              <a:lnSpc>
                <a:spcPct val="150000"/>
              </a:lnSpc>
            </a:pPr>
            <a:r>
              <a:rPr lang="en-US" sz="2400" b="1" dirty="0"/>
              <a:t>Economic Space has –</a:t>
            </a:r>
          </a:p>
          <a:p>
            <a:pPr>
              <a:lnSpc>
                <a:spcPct val="150000"/>
              </a:lnSpc>
            </a:pPr>
            <a:r>
              <a:rPr lang="en-US" b="1" dirty="0"/>
              <a:t>Homogeneous Nature</a:t>
            </a:r>
          </a:p>
          <a:p>
            <a:pPr>
              <a:lnSpc>
                <a:spcPct val="150000"/>
              </a:lnSpc>
            </a:pPr>
            <a:r>
              <a:rPr lang="en-US" b="1" dirty="0"/>
              <a:t>Economic Plan</a:t>
            </a:r>
          </a:p>
          <a:p>
            <a:pPr>
              <a:lnSpc>
                <a:spcPct val="150000"/>
              </a:lnSpc>
            </a:pPr>
            <a:r>
              <a:rPr lang="en-US" b="1" dirty="0"/>
              <a:t>Force which communicate within the element</a:t>
            </a:r>
            <a:endParaRPr lang="en-IN" b="1" dirty="0"/>
          </a:p>
        </p:txBody>
      </p:sp>
    </p:spTree>
    <p:extLst>
      <p:ext uri="{BB962C8B-B14F-4D97-AF65-F5344CB8AC3E}">
        <p14:creationId xmlns:p14="http://schemas.microsoft.com/office/powerpoint/2010/main" val="1097895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746" y="1295400"/>
            <a:ext cx="8686800" cy="4339650"/>
          </a:xfrm>
          <a:prstGeom prst="rect">
            <a:avLst/>
          </a:prstGeom>
        </p:spPr>
        <p:txBody>
          <a:bodyPr wrap="square">
            <a:spAutoFit/>
          </a:bodyPr>
          <a:lstStyle/>
          <a:p>
            <a:pPr algn="just">
              <a:lnSpc>
                <a:spcPct val="150000"/>
              </a:lnSpc>
            </a:pPr>
            <a:r>
              <a:rPr lang="en-IN" dirty="0"/>
              <a:t>The central idea of the growth poles theory is that economic development, or growth, is not uniform over an entire region, but instead takes place around a specific pole (or cluster). This pole is often characterized by core (key) industries around which linked industries develop, mainly through direct and indirect effects. Core industries can involve a wide variety of sectors such as </a:t>
            </a:r>
            <a:r>
              <a:rPr lang="en-IN" sz="2000" u="sng" dirty="0"/>
              <a:t>automotive, aeronautical, agribusiness, electronics, steel, petrochemical, etc. </a:t>
            </a:r>
            <a:r>
              <a:rPr lang="en-IN" dirty="0"/>
              <a:t>Direct effects imply the core industry purchasing goods and services from its suppliers (upstream linked industries), or providing goods and services to its customers (downstream linked industries). Indirect effects can involve the demand for goods and services by people employed by the core and linked industries supporting the development and expansion of economic activities such as retail.</a:t>
            </a:r>
          </a:p>
        </p:txBody>
      </p:sp>
      <p:sp>
        <p:nvSpPr>
          <p:cNvPr id="3" name="TextBox 2"/>
          <p:cNvSpPr txBox="1"/>
          <p:nvPr/>
        </p:nvSpPr>
        <p:spPr>
          <a:xfrm>
            <a:off x="214746" y="304800"/>
            <a:ext cx="4204854" cy="523220"/>
          </a:xfrm>
          <a:prstGeom prst="rect">
            <a:avLst/>
          </a:prstGeom>
          <a:noFill/>
        </p:spPr>
        <p:txBody>
          <a:bodyPr wrap="square" rtlCol="0">
            <a:spAutoFit/>
          </a:bodyPr>
          <a:lstStyle/>
          <a:p>
            <a:r>
              <a:rPr lang="en-US" sz="2800" b="1" dirty="0">
                <a:solidFill>
                  <a:srgbClr val="FF0000"/>
                </a:solidFill>
              </a:rPr>
              <a:t>Main Theme:</a:t>
            </a:r>
            <a:endParaRPr lang="en-IN" sz="2800" b="1" dirty="0">
              <a:solidFill>
                <a:srgbClr val="FF0000"/>
              </a:solidFill>
            </a:endParaRPr>
          </a:p>
        </p:txBody>
      </p:sp>
    </p:spTree>
    <p:extLst>
      <p:ext uri="{BB962C8B-B14F-4D97-AF65-F5344CB8AC3E}">
        <p14:creationId xmlns:p14="http://schemas.microsoft.com/office/powerpoint/2010/main" val="203755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875" y="209550"/>
            <a:ext cx="8096250" cy="643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383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2251" b="19192"/>
          <a:stretch/>
        </p:blipFill>
        <p:spPr bwMode="auto">
          <a:xfrm>
            <a:off x="3962400" y="221578"/>
            <a:ext cx="4995843" cy="4434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28600" y="1289139"/>
            <a:ext cx="4038600" cy="3359061"/>
          </a:xfrm>
          <a:prstGeom prst="rect">
            <a:avLst/>
          </a:prstGeom>
          <a:noFill/>
        </p:spPr>
        <p:txBody>
          <a:bodyPr wrap="square" rtlCol="0">
            <a:spAutoFit/>
          </a:bodyPr>
          <a:lstStyle/>
          <a:p>
            <a:pPr algn="just">
              <a:lnSpc>
                <a:spcPct val="150000"/>
              </a:lnSpc>
            </a:pPr>
            <a:r>
              <a:rPr lang="en-US" sz="2400" b="1" dirty="0"/>
              <a:t>This figure needs to be elaborated. You can see that based on terminal and terminal dependent activities the growth of an area depends. </a:t>
            </a:r>
            <a:endParaRPr lang="en-IN" sz="2400" b="1" dirty="0"/>
          </a:p>
        </p:txBody>
      </p:sp>
    </p:spTree>
    <p:extLst>
      <p:ext uri="{BB962C8B-B14F-4D97-AF65-F5344CB8AC3E}">
        <p14:creationId xmlns:p14="http://schemas.microsoft.com/office/powerpoint/2010/main" val="717215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457200"/>
            <a:ext cx="7772400" cy="3231654"/>
          </a:xfrm>
          <a:prstGeom prst="rect">
            <a:avLst/>
          </a:prstGeom>
          <a:noFill/>
        </p:spPr>
        <p:txBody>
          <a:bodyPr wrap="square" rtlCol="0">
            <a:spAutoFit/>
          </a:bodyPr>
          <a:lstStyle/>
          <a:p>
            <a:r>
              <a:rPr lang="en-US" sz="2400" b="1" dirty="0">
                <a:solidFill>
                  <a:srgbClr val="FF0000"/>
                </a:solidFill>
              </a:rPr>
              <a:t>Main Base of His Theory:</a:t>
            </a:r>
          </a:p>
          <a:p>
            <a:endParaRPr lang="en-US" dirty="0"/>
          </a:p>
          <a:p>
            <a:r>
              <a:rPr lang="en-US" b="1" dirty="0"/>
              <a:t>Theory of Development</a:t>
            </a:r>
          </a:p>
          <a:p>
            <a:r>
              <a:rPr lang="en-US" dirty="0"/>
              <a:t>Growth is not seen everywhere it is seen in the form of cluster or agglomeration.</a:t>
            </a:r>
          </a:p>
          <a:p>
            <a:endParaRPr lang="en-US" dirty="0"/>
          </a:p>
          <a:p>
            <a:endParaRPr lang="en-US" dirty="0"/>
          </a:p>
          <a:p>
            <a:endParaRPr lang="en-US" dirty="0"/>
          </a:p>
          <a:p>
            <a:endParaRPr lang="en-US" dirty="0"/>
          </a:p>
          <a:p>
            <a:endParaRPr lang="en-US" dirty="0"/>
          </a:p>
          <a:p>
            <a:r>
              <a:rPr lang="en-US" b="1" dirty="0"/>
              <a:t>Inter-Industrial Linkages</a:t>
            </a:r>
          </a:p>
          <a:p>
            <a:r>
              <a:rPr lang="en-US" dirty="0"/>
              <a:t>The area where industries are set up will be having some sort of linkages.</a:t>
            </a:r>
            <a:endParaRPr lang="en-IN" dirty="0"/>
          </a:p>
        </p:txBody>
      </p:sp>
      <p:graphicFrame>
        <p:nvGraphicFramePr>
          <p:cNvPr id="3" name="Diagram 2"/>
          <p:cNvGraphicFramePr/>
          <p:nvPr>
            <p:extLst>
              <p:ext uri="{D42A27DB-BD31-4B8C-83A1-F6EECF244321}">
                <p14:modId xmlns:p14="http://schemas.microsoft.com/office/powerpoint/2010/main" val="3467103546"/>
              </p:ext>
            </p:extLst>
          </p:nvPr>
        </p:nvGraphicFramePr>
        <p:xfrm>
          <a:off x="1600200" y="4800600"/>
          <a:ext cx="7086600" cy="13104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268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457200"/>
            <a:ext cx="6934200" cy="3200876"/>
          </a:xfrm>
          <a:prstGeom prst="rect">
            <a:avLst/>
          </a:prstGeom>
          <a:noFill/>
        </p:spPr>
        <p:txBody>
          <a:bodyPr wrap="square" rtlCol="0">
            <a:spAutoFit/>
          </a:bodyPr>
          <a:lstStyle/>
          <a:p>
            <a:r>
              <a:rPr lang="en-US" sz="2800" b="1" dirty="0">
                <a:solidFill>
                  <a:srgbClr val="FF0000"/>
                </a:solidFill>
              </a:rPr>
              <a:t>3 Main Basis of Growth Pole Theory</a:t>
            </a:r>
          </a:p>
          <a:p>
            <a:endParaRPr lang="en-US" dirty="0"/>
          </a:p>
          <a:p>
            <a:endParaRPr lang="en-US" dirty="0"/>
          </a:p>
          <a:p>
            <a:r>
              <a:rPr lang="en-US" sz="2400" b="1" dirty="0"/>
              <a:t>External Economies – (Positive or Negative)</a:t>
            </a:r>
          </a:p>
          <a:p>
            <a:endParaRPr lang="en-US" sz="2400" b="1" dirty="0"/>
          </a:p>
          <a:p>
            <a:r>
              <a:rPr lang="en-US" sz="2400" b="1" dirty="0"/>
              <a:t>Agglomeration</a:t>
            </a:r>
          </a:p>
          <a:p>
            <a:endParaRPr lang="en-US" sz="2400" b="1" dirty="0"/>
          </a:p>
          <a:p>
            <a:r>
              <a:rPr lang="en-US" sz="2400" b="1" dirty="0"/>
              <a:t>Linkages – (Forward or Backward)</a:t>
            </a:r>
          </a:p>
          <a:p>
            <a:endParaRPr lang="en-IN" dirty="0"/>
          </a:p>
        </p:txBody>
      </p:sp>
      <p:sp>
        <p:nvSpPr>
          <p:cNvPr id="3" name="TextBox 2"/>
          <p:cNvSpPr txBox="1"/>
          <p:nvPr/>
        </p:nvSpPr>
        <p:spPr>
          <a:xfrm>
            <a:off x="838200" y="4343400"/>
            <a:ext cx="6096000" cy="369332"/>
          </a:xfrm>
          <a:prstGeom prst="rect">
            <a:avLst/>
          </a:prstGeom>
          <a:noFill/>
        </p:spPr>
        <p:txBody>
          <a:bodyPr wrap="square" rtlCol="0">
            <a:spAutoFit/>
          </a:bodyPr>
          <a:lstStyle/>
          <a:p>
            <a:r>
              <a:rPr lang="en-US" dirty="0"/>
              <a:t>This three points need to be elaborated. </a:t>
            </a:r>
            <a:endParaRPr lang="en-IN" dirty="0"/>
          </a:p>
        </p:txBody>
      </p:sp>
    </p:spTree>
    <p:extLst>
      <p:ext uri="{BB962C8B-B14F-4D97-AF65-F5344CB8AC3E}">
        <p14:creationId xmlns:p14="http://schemas.microsoft.com/office/powerpoint/2010/main" val="1852978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4056120753"/>
              </p:ext>
            </p:extLst>
          </p:nvPr>
        </p:nvGraphicFramePr>
        <p:xfrm>
          <a:off x="0" y="228600"/>
          <a:ext cx="8915400" cy="243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1752600" y="3144614"/>
            <a:ext cx="2209800" cy="584775"/>
          </a:xfrm>
          <a:prstGeom prst="rect">
            <a:avLst/>
          </a:prstGeom>
          <a:noFill/>
        </p:spPr>
        <p:txBody>
          <a:bodyPr wrap="square" rtlCol="0">
            <a:spAutoFit/>
          </a:bodyPr>
          <a:lstStyle/>
          <a:p>
            <a:r>
              <a:rPr lang="en-US" sz="3200" b="1" dirty="0"/>
              <a:t>Dynamic</a:t>
            </a:r>
            <a:endParaRPr lang="en-IN" sz="3200" b="1" dirty="0"/>
          </a:p>
        </p:txBody>
      </p:sp>
      <p:sp>
        <p:nvSpPr>
          <p:cNvPr id="5" name="TextBox 4"/>
          <p:cNvSpPr txBox="1"/>
          <p:nvPr/>
        </p:nvSpPr>
        <p:spPr>
          <a:xfrm>
            <a:off x="4495800" y="3135500"/>
            <a:ext cx="2209800" cy="584775"/>
          </a:xfrm>
          <a:prstGeom prst="rect">
            <a:avLst/>
          </a:prstGeom>
          <a:noFill/>
        </p:spPr>
        <p:txBody>
          <a:bodyPr wrap="square" rtlCol="0">
            <a:spAutoFit/>
          </a:bodyPr>
          <a:lstStyle/>
          <a:p>
            <a:r>
              <a:rPr lang="en-US" sz="3200" b="1" dirty="0"/>
              <a:t>Leading</a:t>
            </a:r>
            <a:endParaRPr lang="en-IN" sz="3200" b="1" dirty="0"/>
          </a:p>
        </p:txBody>
      </p:sp>
      <p:cxnSp>
        <p:nvCxnSpPr>
          <p:cNvPr id="7" name="Straight Connector 6"/>
          <p:cNvCxnSpPr/>
          <p:nvPr/>
        </p:nvCxnSpPr>
        <p:spPr>
          <a:xfrm>
            <a:off x="2362200" y="2819400"/>
            <a:ext cx="2743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276600" y="1981200"/>
            <a:ext cx="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362200" y="28194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105400" y="28194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53423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407</Words>
  <Application>Microsoft Office PowerPoint</Application>
  <PresentationFormat>On-screen Show (4:3)</PresentationFormat>
  <Paragraphs>63</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Kaustuv</dc:creator>
  <cp:lastModifiedBy>manab.geo2010@gmail.com</cp:lastModifiedBy>
  <cp:revision>15</cp:revision>
  <dcterms:created xsi:type="dcterms:W3CDTF">2006-08-16T00:00:00Z</dcterms:created>
  <dcterms:modified xsi:type="dcterms:W3CDTF">2023-01-09T09:20:24Z</dcterms:modified>
</cp:coreProperties>
</file>